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5"/>
  </p:notesMasterIdLst>
  <p:sldIdLst>
    <p:sldId id="261" r:id="rId3"/>
    <p:sldId id="262" r:id="rId4"/>
    <p:sldId id="263" r:id="rId5"/>
    <p:sldId id="265" r:id="rId6"/>
    <p:sldId id="266" r:id="rId7"/>
    <p:sldId id="267" r:id="rId8"/>
    <p:sldId id="268" r:id="rId9"/>
    <p:sldId id="269" r:id="rId10"/>
    <p:sldId id="270" r:id="rId11"/>
    <p:sldId id="271" r:id="rId12"/>
    <p:sldId id="272" r:id="rId13"/>
    <p:sldId id="273"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8" d="100"/>
          <a:sy n="68" d="100"/>
        </p:scale>
        <p:origin x="81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notesMaster" Target="notesMasters/notesMaster1.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5" name="Rectangle 8"/>
            <p:cNvSpPr>
              <a:spLocks noChangeArrowheads="1"/>
            </p:cNvSpPr>
            <p:nvPr/>
          </p:nvSpPr>
          <p:spPr bwMode="auto">
            <a:xfrm>
              <a:off x="414338" y="9525"/>
              <a:ext cx="28575" cy="4481513"/>
            </a:xfrm>
            <a:prstGeom prst="rect">
              <a:avLst/>
            </a:prstGeom>
            <a:grpFill/>
            <a:ln>
              <a:noFill/>
            </a:ln>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0" name="Rectangle 33"/>
            <p:cNvSpPr>
              <a:spLocks noChangeArrowheads="1"/>
            </p:cNvSpPr>
            <p:nvPr/>
          </p:nvSpPr>
          <p:spPr bwMode="auto">
            <a:xfrm>
              <a:off x="642938" y="6610350"/>
              <a:ext cx="23813" cy="242888"/>
            </a:xfrm>
            <a:prstGeom prst="rect">
              <a:avLst/>
            </a:prstGeom>
            <a:grpFill/>
            <a:ln>
              <a:noFill/>
            </a:ln>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52" name="Rectangle 45"/>
            <p:cNvSpPr>
              <a:spLocks noChangeArrowheads="1"/>
            </p:cNvSpPr>
            <p:nvPr/>
          </p:nvSpPr>
          <p:spPr bwMode="auto">
            <a:xfrm>
              <a:off x="1228725" y="4662488"/>
              <a:ext cx="23813" cy="2181225"/>
            </a:xfrm>
            <a:prstGeom prst="rect">
              <a:avLst/>
            </a:prstGeom>
            <a:grpFill/>
            <a:ln>
              <a:noFill/>
            </a:ln>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4872680-3826-48D8-A0B9-F293E3A564DD}" type="datetime1">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FFC0F02A-B435-4587-AE10-6A02865845FD}" type="datetime1">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7EDF27A1-9C29-4918-BA16-87149545F673}" type="datetime1">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F7EEE601-4D27-49FF-B099-2799466F7EDA}" type="datetime1">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3" name="Date Placeholder 2"/>
          <p:cNvSpPr>
            <a:spLocks noGrp="1"/>
          </p:cNvSpPr>
          <p:nvPr>
            <p:ph type="dt" sz="half" idx="10"/>
          </p:nvPr>
        </p:nvSpPr>
        <p:spPr/>
        <p:txBody>
          <a:bodyPr/>
          <a:lstStyle/>
          <a:p>
            <a:fld id="{B4E52469-603F-4B0F-8F23-6B2B143D5424}" type="datetime1">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3" name="Date Placeholder 2"/>
          <p:cNvSpPr>
            <a:spLocks noGrp="1"/>
          </p:cNvSpPr>
          <p:nvPr>
            <p:ph type="dt" sz="half" idx="10"/>
          </p:nvPr>
        </p:nvSpPr>
        <p:spPr/>
        <p:txBody>
          <a:bodyPr/>
          <a:lstStyle/>
          <a:p>
            <a:fld id="{CD7781E0-05FC-475E-A14D-85EF9B55E67B}" type="datetime1">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ncho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AD8D02C8-8352-4A2E-A3CD-139A8583C932}" type="datetime1">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6F680581-4B77-41E9-BE55-C3C9C3900A2A}" type="datetime1">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742C1CB5-A088-4DB4-8A5C-B084F9B2B528}" type="datetime1">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CE3C1328-ADC8-435B-8F5C-D339CD9DD487}" type="datetime1">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50256410-64C5-4311-8359-FDA6B61ABBAE}" type="datetime1">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5018B01E-6E1B-4AFC-A690-27C447C9486E}"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6852F3D2-503A-4E49-99AD-125A054E178F}" type="datetime1">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C4941151-B38C-4230-91F0-8A3BB69A056C}" type="datetime1">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C3F6EA29-EE45-46F5-8084-6929433FA14E}" type="datetime1">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image" Target="../media/image1.pn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8">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p:spPr>
          </p:sp>
          <p:sp>
            <p:nvSpPr>
              <p:cNvPr id="37" name="Rectangle 21"/>
              <p:cNvSpPr>
                <a:spLocks noChangeArrowheads="1"/>
              </p:cNvSpPr>
              <p:nvPr/>
            </p:nvSpPr>
            <p:spPr bwMode="auto">
              <a:xfrm>
                <a:off x="133350" y="4662488"/>
                <a:ext cx="23813" cy="2181225"/>
              </a:xfrm>
              <a:prstGeom prst="rect">
                <a:avLst/>
              </a:prstGeom>
              <a:grpFill/>
              <a:ln>
                <a:noFill/>
              </a:ln>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20" name="Rectangle 41"/>
              <p:cNvSpPr>
                <a:spLocks noChangeArrowheads="1"/>
              </p:cNvSpPr>
              <p:nvPr/>
            </p:nvSpPr>
            <p:spPr bwMode="auto">
              <a:xfrm>
                <a:off x="11939587" y="6596063"/>
                <a:ext cx="23813" cy="252413"/>
              </a:xfrm>
              <a:prstGeom prst="rect">
                <a:avLst/>
              </a:prstGeom>
              <a:grpFill/>
              <a:ln>
                <a:noFill/>
              </a:ln>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8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8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8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8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8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8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8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8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8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duotone>
              <a:schemeClr val="bg2">
                <a:shade val="88000"/>
                <a:hueMod val="106000"/>
                <a:satMod val="140000"/>
                <a:lumMod val="54000"/>
              </a:schemeClr>
              <a:schemeClr val="bg2">
                <a:tint val="98000"/>
                <a:hueMod val="90000"/>
                <a:satMod val="150000"/>
                <a:lumMod val="160000"/>
              </a:schemeClr>
            </a:duotone>
          </a:blip>
          <a:stretch>
            <a:fillRect/>
          </a:stretch>
        </a:blipFill>
        <a:effectLst/>
      </p:bgPr>
    </p:bg>
    <p:spTree>
      <p:nvGrpSpPr>
        <p:cNvPr id="1" name=""/>
        <p:cNvGrpSpPr/>
        <p:nvPr/>
      </p:nvGrpSpPr>
      <p:grpSpPr>
        <a:xfrm>
          <a:off x="0" y="0"/>
          <a:ext cx="0" cy="0"/>
          <a:chOff x="0" y="0"/>
          <a:chExt cx="0" cy="0"/>
        </a:xfrm>
      </p:grpSpPr>
      <p:grpSp>
        <p:nvGrpSpPr>
          <p:cNvPr id="77" name="Group 76"/>
          <p:cNvGrpSpPr>
            <a:grpSpLocks noGrp="1" noRot="1" noChangeAspect="1" noMove="1" noResize="1" noUngrp="1"/>
          </p:cNvGrpSpPr>
          <p:nvPr/>
        </p:nvGrpSpPr>
        <p:grpSpPr>
          <a:xfrm>
            <a:off x="0" y="-1"/>
            <a:ext cx="12192003" cy="6858001"/>
            <a:chOff x="0" y="-1"/>
            <a:chExt cx="12192003" cy="6858001"/>
          </a:xfrm>
        </p:grpSpPr>
        <p:sp useBgFill="1">
          <p:nvSpPr>
            <p:cNvPr id="78" name="Rectangle 77"/>
            <p:cNvSpPr/>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p:spPr>
        </p:pic>
      </p:grpSp>
      <p:pic>
        <p:nvPicPr>
          <p:cNvPr id="5" name="Picture 4" descr="close up of circuit board"/>
          <p:cNvPicPr>
            <a:picLocks noChangeAspect="1"/>
          </p:cNvPicPr>
          <p:nvPr/>
        </p:nvPicPr>
        <p:blipFill rotWithShape="1">
          <a:blip r:embed="rId3">
            <a:alphaModFix amt="30000"/>
          </a:blip>
          <a:srcRect t="6504" b="9202"/>
          <a:stretch>
            <a:fillRect/>
          </a:stretch>
        </p:blipFill>
        <p:spPr>
          <a:xfrm>
            <a:off x="-2" y="10"/>
            <a:ext cx="12188389" cy="6857990"/>
          </a:xfrm>
          <a:prstGeom prst="rect">
            <a:avLst/>
          </a:prstGeom>
        </p:spPr>
      </p:pic>
      <p:grpSp>
        <p:nvGrpSpPr>
          <p:cNvPr id="81" name="Group 80"/>
          <p:cNvGrpSpPr>
            <a:grpSpLocks noGrp="1" noRot="1" noChangeAspect="1" noMove="1" noResize="1" noUngrp="1"/>
          </p:cNvGrpSpPr>
          <p:nvPr/>
        </p:nvGrpSpPr>
        <p:grpSpPr>
          <a:xfrm>
            <a:off x="605895" y="2235200"/>
            <a:ext cx="10982062" cy="2396067"/>
            <a:chOff x="605895" y="2235200"/>
            <a:chExt cx="10982062" cy="2396067"/>
          </a:xfrm>
        </p:grpSpPr>
        <p:sp>
          <p:nvSpPr>
            <p:cNvPr id="82" name="Round Diagonal Corner Rectangle 7"/>
            <p:cNvSpPr/>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p:cNvGrpSpPr/>
            <p:nvPr/>
          </p:nvGrpSpPr>
          <p:grpSpPr>
            <a:xfrm>
              <a:off x="605895" y="2900097"/>
              <a:ext cx="10982062" cy="1211524"/>
              <a:chOff x="605895" y="2900097"/>
              <a:chExt cx="10982062" cy="1211524"/>
            </a:xfrm>
          </p:grpSpPr>
          <p:sp>
            <p:nvSpPr>
              <p:cNvPr id="84" name="Freeform 32"/>
              <p:cNvSpPr/>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p:cNvSpPr>
                <a:spLocks noEditPoints="1"/>
              </p:cNvSpPr>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p:cNvSpPr>
                <a:spLocks noEditPoints="1"/>
              </p:cNvSpPr>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p:cNvSpPr/>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p:cNvSpPr/>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p:cNvSpPr>
                <a:spLocks noEditPoints="1"/>
              </p:cNvSpPr>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p:cNvSpPr>
                <a:spLocks noEditPoints="1"/>
              </p:cNvSpPr>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p:cNvSpPr/>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p:cNvSpPr>
                <a:spLocks noEditPoints="1"/>
              </p:cNvSpPr>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p:cNvSpPr>
                <a:spLocks noChangeArrowheads="1"/>
              </p:cNvSpPr>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p:cNvSpPr/>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p:cNvSpPr>
                <a:spLocks noEditPoints="1"/>
              </p:cNvSpPr>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p:cNvSpPr>
                <a:spLocks noEditPoints="1"/>
              </p:cNvSpPr>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p:cNvSpPr/>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p:cNvSpPr/>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p:cNvSpPr>
                <a:spLocks noEditPoints="1"/>
              </p:cNvSpPr>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p:cNvSpPr>
                <a:spLocks noEditPoints="1"/>
              </p:cNvSpPr>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p:cNvSpPr/>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p:cNvSpPr>
                <a:spLocks noEditPoints="1"/>
              </p:cNvSpPr>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p:cNvSpPr>
                <a:spLocks noChangeArrowheads="1"/>
              </p:cNvSpPr>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p:cNvSpPr>
            <a:spLocks noGrp="1"/>
          </p:cNvSpPr>
          <p:nvPr>
            <p:ph type="ctrTitle"/>
          </p:nvPr>
        </p:nvSpPr>
        <p:spPr>
          <a:xfrm>
            <a:off x="2667000" y="2328334"/>
            <a:ext cx="6858000" cy="1367896"/>
          </a:xfrm>
        </p:spPr>
        <p:txBody>
          <a:bodyPr>
            <a:normAutofit/>
          </a:bodyPr>
          <a:lstStyle/>
          <a:p>
            <a:pPr algn="ctr"/>
            <a:r>
              <a:rPr lang="en-US" dirty="0"/>
              <a:t>THE INTERACTION</a:t>
            </a:r>
            <a:endParaRPr lang="en-US" dirty="0"/>
          </a:p>
        </p:txBody>
      </p:sp>
      <p:sp>
        <p:nvSpPr>
          <p:cNvPr id="3" name="Subtitle 2"/>
          <p:cNvSpPr>
            <a:spLocks noGrp="1"/>
          </p:cNvSpPr>
          <p:nvPr>
            <p:ph type="subTitle" idx="1"/>
          </p:nvPr>
        </p:nvSpPr>
        <p:spPr>
          <a:xfrm>
            <a:off x="2667001" y="3602038"/>
            <a:ext cx="6857999" cy="953029"/>
          </a:xfrm>
        </p:spPr>
        <p:txBody>
          <a:bodyPr>
            <a:normAutofit/>
          </a:bodyPr>
          <a:lstStyle/>
          <a:p>
            <a:pPr marL="342900" indent="-342900" algn="ctr">
              <a:buFont typeface="Arial" panose="02080604020202020204" pitchFamily="34" charset="0"/>
              <a:buChar char="•"/>
            </a:pP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1"/>
          <a:stretch>
            <a:fillRect/>
          </a:stretch>
        </p:blipFill>
        <p:spPr>
          <a:xfrm>
            <a:off x="7047912" y="1939996"/>
            <a:ext cx="4769681" cy="3332751"/>
          </a:xfrm>
          <a:prstGeom prst="rect">
            <a:avLst/>
          </a:prstGeom>
        </p:spPr>
      </p:pic>
      <p:sp>
        <p:nvSpPr>
          <p:cNvPr id="2" name="Title 1"/>
          <p:cNvSpPr>
            <a:spLocks noGrp="1"/>
          </p:cNvSpPr>
          <p:nvPr>
            <p:ph type="title"/>
          </p:nvPr>
        </p:nvSpPr>
        <p:spPr>
          <a:xfrm>
            <a:off x="1141413" y="618518"/>
            <a:ext cx="9905998" cy="966735"/>
          </a:xfrm>
        </p:spPr>
        <p:txBody>
          <a:bodyPr>
            <a:normAutofit fontScale="90000"/>
          </a:bodyPr>
          <a:lstStyle/>
          <a:p>
            <a:pPr lvl="1"/>
            <a:br>
              <a:rPr lang="en-GB" altLang="en-US" sz="3600" dirty="0"/>
            </a:br>
            <a:r>
              <a:rPr lang="en-GB" altLang="en-US" sz="3600" dirty="0">
                <a:solidFill>
                  <a:schemeClr val="tx1"/>
                </a:solidFill>
              </a:rPr>
              <a:t> Query dialog</a:t>
            </a:r>
            <a:br>
              <a:rPr lang="en-GB" altLang="en-US" sz="3600" dirty="0"/>
            </a:br>
            <a:endParaRPr lang="en-US" dirty="0"/>
          </a:p>
        </p:txBody>
      </p:sp>
      <p:sp>
        <p:nvSpPr>
          <p:cNvPr id="3" name="Content Placeholder 2"/>
          <p:cNvSpPr>
            <a:spLocks noGrp="1"/>
          </p:cNvSpPr>
          <p:nvPr>
            <p:ph sz="half" idx="1"/>
          </p:nvPr>
        </p:nvSpPr>
        <p:spPr>
          <a:xfrm>
            <a:off x="874122" y="2040523"/>
            <a:ext cx="6173790" cy="3541714"/>
          </a:xfrm>
        </p:spPr>
        <p:txBody>
          <a:bodyPr>
            <a:normAutofit/>
          </a:bodyPr>
          <a:lstStyle/>
          <a:p>
            <a:pPr marL="0" indent="0">
              <a:buNone/>
            </a:pPr>
            <a:r>
              <a:rPr lang="en-US" dirty="0">
                <a:latin typeface="Söhne"/>
              </a:rPr>
              <a:t>Q</a:t>
            </a:r>
            <a:r>
              <a:rPr lang="en-US" b="0" i="0" dirty="0">
                <a:effectLst/>
                <a:latin typeface="Söhne"/>
              </a:rPr>
              <a:t>uery dialog is a user interface element designed to obtain specific information from the user through prompts and input fields. It serves as a means for users to interact with software applications by providing the necessary data for various tasks or processes.</a:t>
            </a:r>
            <a:endParaRPr lang="en-US" dirty="0"/>
          </a:p>
        </p:txBody>
      </p:sp>
      <p:sp>
        <p:nvSpPr>
          <p:cNvPr id="7" name="Content Placeholder 2"/>
          <p:cNvSpPr txBox="1"/>
          <p:nvPr/>
        </p:nvSpPr>
        <p:spPr>
          <a:xfrm>
            <a:off x="6456654" y="2249486"/>
            <a:ext cx="6173790" cy="3541714"/>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8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8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8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8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8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8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8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8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80604020202020204" pitchFamily="34" charset="0"/>
              <a:buChar char="•"/>
              <a:defRPr sz="1400" kern="1200">
                <a:solidFill>
                  <a:schemeClr val="tx1"/>
                </a:solidFill>
                <a:latin typeface="+mn-lt"/>
                <a:ea typeface="+mn-ea"/>
                <a:cs typeface="+mn-cs"/>
              </a:defRPr>
            </a:lvl9pPr>
          </a:lstStyle>
          <a:p>
            <a:pPr marL="0" indent="0">
              <a:buFont typeface="Arial" panose="02080604020202020204" pitchFamily="34" charset="0"/>
              <a:buNone/>
            </a:pPr>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sz="3600" dirty="0">
                <a:solidFill>
                  <a:schemeClr val="tx1"/>
                </a:solidFill>
              </a:rPr>
              <a:t>Natural language</a:t>
            </a:r>
            <a:endParaRPr lang="en-US" dirty="0"/>
          </a:p>
        </p:txBody>
      </p:sp>
      <p:sp>
        <p:nvSpPr>
          <p:cNvPr id="5" name="Content Placeholder 3"/>
          <p:cNvSpPr>
            <a:spLocks noGrp="1"/>
          </p:cNvSpPr>
          <p:nvPr>
            <p:ph sz="half" idx="1"/>
          </p:nvPr>
        </p:nvSpPr>
        <p:spPr>
          <a:xfrm>
            <a:off x="1141413" y="1828800"/>
            <a:ext cx="8748175" cy="3962400"/>
          </a:xfrm>
        </p:spPr>
        <p:txBody>
          <a:bodyPr>
            <a:normAutofit lnSpcReduction="10000"/>
          </a:bodyPr>
          <a:lstStyle/>
          <a:p>
            <a:pPr marL="0" indent="0">
              <a:buNone/>
            </a:pPr>
            <a:r>
              <a:rPr lang="en-US" dirty="0"/>
              <a:t>Natural language is used to create interfaces that allow users to communicate with computers in a way that feels familiar and intuitive. This involves designing interfaces that understand and respond to everyday language, whether spoken or written. Natural language is applied in voice recognition, chatbots, and text-based interfaces, enhancing user experiences by making interactions more user-friendly and accessible. Consideration of cultural variations, multimodal interactions, and user-centric design principles ensures that interfaces align with users' communication preferences.</a:t>
            </a: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4572460"/>
          </a:xfrm>
        </p:spPr>
        <p:txBody>
          <a:bodyPr>
            <a:normAutofit/>
          </a:bodyPr>
          <a:lstStyle/>
          <a:p>
            <a:pPr algn="ctr"/>
            <a:r>
              <a:rPr lang="en-US" sz="9600" dirty="0"/>
              <a:t>THANK YOU</a:t>
            </a:r>
            <a:endParaRPr lang="en-US" sz="9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duotone>
              <a:schemeClr val="bg2">
                <a:shade val="88000"/>
                <a:hueMod val="106000"/>
                <a:satMod val="140000"/>
                <a:lumMod val="54000"/>
              </a:schemeClr>
              <a:schemeClr val="bg2">
                <a:tint val="98000"/>
                <a:hueMod val="90000"/>
                <a:satMod val="150000"/>
                <a:lumMod val="160000"/>
              </a:schemeClr>
            </a:duotone>
          </a:blip>
          <a:stretch>
            <a:fillRect/>
          </a:stretch>
        </a:blipFill>
        <a:effectLst/>
      </p:bgPr>
    </p:bg>
    <p:spTree>
      <p:nvGrpSpPr>
        <p:cNvPr id="1" name=""/>
        <p:cNvGrpSpPr/>
        <p:nvPr/>
      </p:nvGrpSpPr>
      <p:grpSpPr>
        <a:xfrm>
          <a:off x="0" y="0"/>
          <a:ext cx="0" cy="0"/>
          <a:chOff x="0" y="0"/>
          <a:chExt cx="0" cy="0"/>
        </a:xfrm>
      </p:grpSpPr>
      <p:grpSp>
        <p:nvGrpSpPr>
          <p:cNvPr id="174" name="Group 173"/>
          <p:cNvGrpSpPr>
            <a:grpSpLocks noGrp="1" noRot="1" noChangeAspect="1" noMove="1" noResize="1" noUngrp="1"/>
          </p:cNvGrpSpPr>
          <p:nvPr/>
        </p:nvGrpSpPr>
        <p:grpSpPr>
          <a:xfrm>
            <a:off x="0" y="-1"/>
            <a:ext cx="12192003" cy="6858001"/>
            <a:chOff x="0" y="-1"/>
            <a:chExt cx="12192003" cy="6858001"/>
          </a:xfrm>
        </p:grpSpPr>
        <p:sp useBgFill="1">
          <p:nvSpPr>
            <p:cNvPr id="175" name="Rectangle 174"/>
            <p:cNvSpPr/>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p:spPr>
        </p:pic>
      </p:grpSp>
      <p:pic>
        <p:nvPicPr>
          <p:cNvPr id="4" name="Picture 3" descr="close up of circuit board"/>
          <p:cNvPicPr>
            <a:picLocks noChangeAspect="1"/>
          </p:cNvPicPr>
          <p:nvPr/>
        </p:nvPicPr>
        <p:blipFill rotWithShape="1">
          <a:blip r:embed="rId3">
            <a:alphaModFix amt="30000"/>
          </a:blip>
          <a:srcRect l="17220" r="9210" b="-1"/>
          <a:stretch>
            <a:fillRect/>
          </a:stretch>
        </p:blipFill>
        <p:spPr>
          <a:xfrm>
            <a:off x="-5597" y="10"/>
            <a:ext cx="4082679" cy="6857990"/>
          </a:xfrm>
          <a:prstGeom prst="rect">
            <a:avLst/>
          </a:prstGeom>
        </p:spPr>
      </p:pic>
      <p:grpSp>
        <p:nvGrpSpPr>
          <p:cNvPr id="178" name="Group 177"/>
          <p:cNvGrpSpPr>
            <a:grpSpLocks noGrp="1" noRot="1" noChangeAspect="1" noMove="1" noResize="1" noUngrp="1"/>
          </p:cNvGrpSpPr>
          <p:nvPr/>
        </p:nvGrpSpPr>
        <p:grpSpPr>
          <a:xfrm>
            <a:off x="0" y="0"/>
            <a:ext cx="2305051" cy="6858001"/>
            <a:chOff x="0" y="0"/>
            <a:chExt cx="2305051" cy="6858001"/>
          </a:xfrm>
          <a:solidFill>
            <a:schemeClr val="tx1">
              <a:alpha val="70000"/>
            </a:schemeClr>
          </a:solidFill>
          <a:effectLst/>
        </p:grpSpPr>
        <p:sp>
          <p:nvSpPr>
            <p:cNvPr id="179" name="Rectangle 178"/>
            <p:cNvSpPr>
              <a:spLocks noChangeArrowheads="1"/>
            </p:cNvSpPr>
            <p:nvPr/>
          </p:nvSpPr>
          <p:spPr bwMode="auto">
            <a:xfrm>
              <a:off x="1209675" y="4763"/>
              <a:ext cx="23813" cy="2181225"/>
            </a:xfrm>
            <a:prstGeom prst="rect">
              <a:avLst/>
            </a:prstGeom>
            <a:grpFill/>
            <a:ln>
              <a:noFill/>
            </a:ln>
          </p:spPr>
        </p:sp>
        <p:sp>
          <p:nvSpPr>
            <p:cNvPr id="180"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81"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82" name="Rectangle 181"/>
            <p:cNvSpPr>
              <a:spLocks noChangeArrowheads="1"/>
            </p:cNvSpPr>
            <p:nvPr/>
          </p:nvSpPr>
          <p:spPr bwMode="auto">
            <a:xfrm>
              <a:off x="414338" y="9525"/>
              <a:ext cx="28575" cy="4481513"/>
            </a:xfrm>
            <a:prstGeom prst="rect">
              <a:avLst/>
            </a:prstGeom>
            <a:grpFill/>
            <a:ln>
              <a:noFill/>
            </a:ln>
          </p:spPr>
        </p:sp>
        <p:sp>
          <p:nvSpPr>
            <p:cNvPr id="183"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84"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p:spPr>
        </p:sp>
        <p:sp>
          <p:nvSpPr>
            <p:cNvPr id="185"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p:spPr>
        </p:sp>
        <p:sp>
          <p:nvSpPr>
            <p:cNvPr id="186"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87"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p:spPr>
        </p:sp>
        <p:sp>
          <p:nvSpPr>
            <p:cNvPr id="188"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p:spPr>
        </p:sp>
        <p:sp>
          <p:nvSpPr>
            <p:cNvPr id="189"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90"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91"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p:spPr>
        </p:sp>
        <p:sp>
          <p:nvSpPr>
            <p:cNvPr id="192"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p:spPr>
        </p:sp>
        <p:sp>
          <p:nvSpPr>
            <p:cNvPr id="193"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p:spPr>
        </p:sp>
        <p:sp>
          <p:nvSpPr>
            <p:cNvPr id="194"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p:spPr>
        </p:sp>
        <p:sp>
          <p:nvSpPr>
            <p:cNvPr id="195"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196"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p:spPr>
        </p:sp>
        <p:sp>
          <p:nvSpPr>
            <p:cNvPr id="197"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p:spPr>
        </p:sp>
        <p:sp>
          <p:nvSpPr>
            <p:cNvPr id="198"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p:spPr>
        </p:sp>
        <p:sp>
          <p:nvSpPr>
            <p:cNvPr id="199"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p:spPr>
        </p:sp>
        <p:sp>
          <p:nvSpPr>
            <p:cNvPr id="200"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201"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p:spPr>
        </p:sp>
        <p:sp>
          <p:nvSpPr>
            <p:cNvPr id="202"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203"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p:spPr>
        </p:sp>
        <p:sp>
          <p:nvSpPr>
            <p:cNvPr id="204"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205"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p:spPr>
        </p:sp>
        <p:sp>
          <p:nvSpPr>
            <p:cNvPr id="206"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207" name="Rectangle 206"/>
            <p:cNvSpPr>
              <a:spLocks noChangeArrowheads="1"/>
            </p:cNvSpPr>
            <p:nvPr/>
          </p:nvSpPr>
          <p:spPr bwMode="auto">
            <a:xfrm>
              <a:off x="642938" y="6610350"/>
              <a:ext cx="23813" cy="242888"/>
            </a:xfrm>
            <a:prstGeom prst="rect">
              <a:avLst/>
            </a:prstGeom>
            <a:grpFill/>
            <a:ln>
              <a:noFill/>
            </a:ln>
          </p:spPr>
        </p:sp>
        <p:sp>
          <p:nvSpPr>
            <p:cNvPr id="208"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209"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p:spPr>
        </p:sp>
        <p:sp>
          <p:nvSpPr>
            <p:cNvPr id="210"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p:spPr>
        </p:sp>
        <p:sp>
          <p:nvSpPr>
            <p:cNvPr id="211"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p:spPr>
        </p:sp>
        <p:sp>
          <p:nvSpPr>
            <p:cNvPr id="212"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p:spPr>
        </p:sp>
        <p:sp>
          <p:nvSpPr>
            <p:cNvPr id="213"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p:spPr>
        </p:sp>
        <p:sp>
          <p:nvSpPr>
            <p:cNvPr id="214"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215"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p:spPr>
        </p:sp>
        <p:sp>
          <p:nvSpPr>
            <p:cNvPr id="216"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p:spPr>
        </p:sp>
        <p:sp>
          <p:nvSpPr>
            <p:cNvPr id="217"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p:spPr>
        </p:sp>
        <p:sp>
          <p:nvSpPr>
            <p:cNvPr id="218"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219" name="Rectangle 218"/>
            <p:cNvSpPr>
              <a:spLocks noChangeArrowheads="1"/>
            </p:cNvSpPr>
            <p:nvPr/>
          </p:nvSpPr>
          <p:spPr bwMode="auto">
            <a:xfrm>
              <a:off x="1228725" y="4662488"/>
              <a:ext cx="23813" cy="2181225"/>
            </a:xfrm>
            <a:prstGeom prst="rect">
              <a:avLst/>
            </a:prstGeom>
            <a:grpFill/>
            <a:ln>
              <a:noFill/>
            </a:ln>
          </p:spPr>
        </p:sp>
        <p:sp>
          <p:nvSpPr>
            <p:cNvPr id="220"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p:spPr>
        </p:sp>
        <p:sp>
          <p:nvSpPr>
            <p:cNvPr id="221"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222"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p:spPr>
        </p:sp>
        <p:sp>
          <p:nvSpPr>
            <p:cNvPr id="223"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224"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225"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p:spPr>
        </p:sp>
        <p:sp>
          <p:nvSpPr>
            <p:cNvPr id="226"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p:spPr>
        </p:sp>
        <p:sp>
          <p:nvSpPr>
            <p:cNvPr id="227"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28"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29"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p:spPr>
        </p:sp>
        <p:sp>
          <p:nvSpPr>
            <p:cNvPr id="230"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p:spPr>
        </p:sp>
        <p:sp>
          <p:nvSpPr>
            <p:cNvPr id="231"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p:spPr>
        </p:sp>
        <p:sp>
          <p:nvSpPr>
            <p:cNvPr id="232"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p:spPr>
        </p:sp>
      </p:grpSp>
      <p:sp>
        <p:nvSpPr>
          <p:cNvPr id="3" name="Content Placeholder 2"/>
          <p:cNvSpPr>
            <a:spLocks noGrp="1"/>
          </p:cNvSpPr>
          <p:nvPr>
            <p:ph idx="1"/>
          </p:nvPr>
        </p:nvSpPr>
        <p:spPr>
          <a:xfrm>
            <a:off x="5507579" y="695324"/>
            <a:ext cx="4534069" cy="5395987"/>
          </a:xfrm>
        </p:spPr>
        <p:txBody>
          <a:bodyPr>
            <a:normAutofit fontScale="85000" lnSpcReduction="20000"/>
          </a:bodyPr>
          <a:lstStyle/>
          <a:p>
            <a:r>
              <a:rPr lang="en-GB" altLang="en-US" sz="2800" dirty="0"/>
              <a:t>Interaction Models</a:t>
            </a:r>
            <a:endParaRPr lang="en-GB" altLang="en-US" sz="2800" dirty="0"/>
          </a:p>
          <a:p>
            <a:pPr lvl="1"/>
            <a:r>
              <a:rPr lang="en-GB" altLang="en-US" dirty="0"/>
              <a:t>The term of interaction</a:t>
            </a:r>
            <a:endParaRPr lang="en-GB" altLang="en-US" dirty="0"/>
          </a:p>
          <a:p>
            <a:pPr lvl="1"/>
            <a:r>
              <a:rPr lang="en-GB" altLang="en-US" dirty="0"/>
              <a:t>Execution evaluation cycle</a:t>
            </a:r>
            <a:endParaRPr lang="en-GB" altLang="en-US" dirty="0"/>
          </a:p>
          <a:p>
            <a:pPr lvl="1"/>
            <a:r>
              <a:rPr lang="en-GB" altLang="en-US" dirty="0"/>
              <a:t>The interaction framework</a:t>
            </a:r>
            <a:endParaRPr lang="en-GB" altLang="en-US" dirty="0"/>
          </a:p>
          <a:p>
            <a:r>
              <a:rPr lang="en-GB" altLang="en-US" sz="3300" dirty="0"/>
              <a:t>Ergonomics</a:t>
            </a:r>
            <a:endParaRPr lang="en-GB" altLang="en-US" sz="3300" dirty="0"/>
          </a:p>
          <a:p>
            <a:pPr lvl="1"/>
            <a:r>
              <a:rPr lang="en-GB" altLang="en-US" dirty="0"/>
              <a:t>physical environment of interaction</a:t>
            </a:r>
            <a:endParaRPr lang="en-GB" altLang="en-US" dirty="0"/>
          </a:p>
          <a:p>
            <a:pPr lvl="1"/>
            <a:r>
              <a:rPr lang="en-GB" altLang="en-US" dirty="0"/>
              <a:t>Health issues</a:t>
            </a:r>
            <a:endParaRPr lang="en-GB" altLang="en-US" dirty="0"/>
          </a:p>
          <a:p>
            <a:pPr lvl="1"/>
            <a:r>
              <a:rPr lang="en-GB" altLang="en-US" dirty="0"/>
              <a:t>The Use of </a:t>
            </a:r>
            <a:r>
              <a:rPr lang="en-GB" altLang="en-US" dirty="0" err="1"/>
              <a:t>Color</a:t>
            </a:r>
            <a:endParaRPr lang="en-GB" altLang="en-US" dirty="0"/>
          </a:p>
          <a:p>
            <a:r>
              <a:rPr lang="en-GB" altLang="en-US" sz="3300" dirty="0"/>
              <a:t>Interaction Styles</a:t>
            </a:r>
            <a:endParaRPr lang="en-GB" altLang="en-US" sz="3300" dirty="0"/>
          </a:p>
          <a:p>
            <a:pPr lvl="1"/>
            <a:r>
              <a:rPr lang="en-GB" altLang="en-US" sz="2200" dirty="0"/>
              <a:t>Command line interface </a:t>
            </a:r>
            <a:endParaRPr lang="en-GB" altLang="en-US" sz="2200" dirty="0"/>
          </a:p>
          <a:p>
            <a:pPr lvl="1"/>
            <a:r>
              <a:rPr lang="en-GB" altLang="en-US" sz="2200" dirty="0"/>
              <a:t>Menus</a:t>
            </a:r>
            <a:endParaRPr lang="en-GB" altLang="en-US" sz="2200" dirty="0"/>
          </a:p>
          <a:p>
            <a:pPr lvl="1"/>
            <a:r>
              <a:rPr lang="en-GB" altLang="en-US" sz="2200" dirty="0"/>
              <a:t>Natural language</a:t>
            </a:r>
            <a:endParaRPr lang="en-GB" altLang="en-US" sz="2200" dirty="0"/>
          </a:p>
          <a:p>
            <a:pPr lvl="1"/>
            <a:r>
              <a:rPr lang="en-GB" altLang="en-US" sz="2200" dirty="0"/>
              <a:t>Query dialog</a:t>
            </a:r>
            <a:endParaRPr lang="en-GB" altLang="en-US" sz="2200" dirty="0"/>
          </a:p>
          <a:p>
            <a:pPr lvl="1"/>
            <a:r>
              <a:rPr lang="en-GB" altLang="en-US" sz="2400" dirty="0"/>
              <a:t>WIMP Interface</a:t>
            </a:r>
            <a:endParaRPr lang="en-GB" altLang="en-US" sz="2400" dirty="0"/>
          </a:p>
          <a:p>
            <a:pPr>
              <a:lnSpc>
                <a:spcPct val="110000"/>
              </a:lnSpc>
            </a:pP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8926" y="279892"/>
            <a:ext cx="9905998" cy="1126877"/>
          </a:xfrm>
        </p:spPr>
        <p:txBody>
          <a:bodyPr/>
          <a:lstStyle/>
          <a:p>
            <a:r>
              <a:rPr lang="en-US" dirty="0"/>
              <a:t>The term of interaction</a:t>
            </a:r>
            <a:endParaRPr lang="en-US" dirty="0"/>
          </a:p>
        </p:txBody>
      </p:sp>
      <p:sp>
        <p:nvSpPr>
          <p:cNvPr id="3" name="Content Placeholder 2"/>
          <p:cNvSpPr>
            <a:spLocks noGrp="1"/>
          </p:cNvSpPr>
          <p:nvPr>
            <p:ph sz="half" idx="1"/>
          </p:nvPr>
        </p:nvSpPr>
        <p:spPr>
          <a:xfrm>
            <a:off x="1141411" y="1758462"/>
            <a:ext cx="4696682" cy="4248443"/>
          </a:xfrm>
        </p:spPr>
        <p:txBody>
          <a:bodyPr>
            <a:normAutofit lnSpcReduction="10000"/>
          </a:bodyPr>
          <a:lstStyle/>
          <a:p>
            <a:pPr marL="0" indent="0">
              <a:buNone/>
            </a:pPr>
            <a:r>
              <a:rPr lang="en-US" dirty="0"/>
              <a:t>In Human-Computer Interaction (HCI), the term "interaction" refers to the communication and exchange of information between a user and a computer system. It encompasses the actions users take to input information into a system, how the system processes that input, and how it presents feedback or output to the users</a:t>
            </a:r>
            <a:endParaRPr lang="en-US" dirty="0"/>
          </a:p>
        </p:txBody>
      </p:sp>
      <p:pic>
        <p:nvPicPr>
          <p:cNvPr id="6" name="Content Placeholder 5"/>
          <p:cNvPicPr>
            <a:picLocks noGrp="1" noChangeAspect="1"/>
          </p:cNvPicPr>
          <p:nvPr>
            <p:ph sz="half" idx="2"/>
          </p:nvPr>
        </p:nvPicPr>
        <p:blipFill>
          <a:blip r:embed="rId1"/>
          <a:stretch>
            <a:fillRect/>
          </a:stretch>
        </p:blipFill>
        <p:spPr>
          <a:xfrm>
            <a:off x="6770833" y="1908662"/>
            <a:ext cx="4276578" cy="3040675"/>
          </a:xfr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830454"/>
          </a:xfrm>
        </p:spPr>
        <p:txBody>
          <a:bodyPr>
            <a:normAutofit fontScale="90000"/>
          </a:bodyPr>
          <a:lstStyle/>
          <a:p>
            <a:r>
              <a:rPr lang="en-GB" altLang="en-US" dirty="0"/>
              <a:t>Execution evaluation cycle</a:t>
            </a:r>
            <a:br>
              <a:rPr lang="en-GB" altLang="en-US" dirty="0"/>
            </a:br>
            <a:endParaRPr lang="en-US" dirty="0"/>
          </a:p>
        </p:txBody>
      </p:sp>
      <p:sp>
        <p:nvSpPr>
          <p:cNvPr id="3" name="Content Placeholder 2"/>
          <p:cNvSpPr>
            <a:spLocks noGrp="1"/>
          </p:cNvSpPr>
          <p:nvPr>
            <p:ph sz="half" idx="1"/>
          </p:nvPr>
        </p:nvSpPr>
        <p:spPr>
          <a:xfrm>
            <a:off x="1141410" y="1575582"/>
            <a:ext cx="4878389" cy="4215618"/>
          </a:xfrm>
        </p:spPr>
        <p:txBody>
          <a:bodyPr>
            <a:normAutofit/>
          </a:bodyPr>
          <a:lstStyle/>
          <a:p>
            <a:pPr marL="0" indent="0">
              <a:buNone/>
            </a:pPr>
            <a:r>
              <a:rPr lang="en-US" dirty="0"/>
              <a:t>"The "execution-evaluation cycle" in Human-Computer Interaction (HCI) refers to the iterative process that users go through when interacting with a computer system. This cycle involves the user performing actions, the system responding to those actions, and the user evaluating the system's response.</a:t>
            </a:r>
            <a:endParaRPr lang="en-US" dirty="0"/>
          </a:p>
        </p:txBody>
      </p:sp>
      <p:pic>
        <p:nvPicPr>
          <p:cNvPr id="6" name="Content Placeholder 5"/>
          <p:cNvPicPr>
            <a:picLocks noGrp="1" noChangeAspect="1"/>
          </p:cNvPicPr>
          <p:nvPr>
            <p:ph sz="half" idx="2"/>
          </p:nvPr>
        </p:nvPicPr>
        <p:blipFill>
          <a:blip r:embed="rId1"/>
          <a:stretch>
            <a:fillRect/>
          </a:stretch>
        </p:blipFill>
        <p:spPr>
          <a:xfrm>
            <a:off x="7301132" y="2260831"/>
            <a:ext cx="3234275" cy="3234275"/>
          </a:xfrm>
        </p:spPr>
      </p:pic>
      <p:sp>
        <p:nvSpPr>
          <p:cNvPr id="7" name="Title 1"/>
          <p:cNvSpPr txBox="1"/>
          <p:nvPr/>
        </p:nvSpPr>
        <p:spPr>
          <a:xfrm>
            <a:off x="6850965" y="1448972"/>
            <a:ext cx="5460193" cy="830454"/>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GB" sz="2000" dirty="0"/>
              <a:t>Norman’s model of interaction</a:t>
            </a:r>
            <a:endParaRPr lang="en-US" sz="2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971131"/>
          </a:xfrm>
        </p:spPr>
        <p:txBody>
          <a:bodyPr>
            <a:normAutofit fontScale="90000"/>
          </a:bodyPr>
          <a:lstStyle/>
          <a:p>
            <a:r>
              <a:rPr lang="en-GB" altLang="en-US" dirty="0"/>
              <a:t>The interaction framework</a:t>
            </a:r>
            <a:br>
              <a:rPr lang="en-GB" altLang="en-US" dirty="0"/>
            </a:br>
            <a:endParaRPr lang="en-US" dirty="0"/>
          </a:p>
        </p:txBody>
      </p:sp>
      <p:sp>
        <p:nvSpPr>
          <p:cNvPr id="3" name="Content Placeholder 2"/>
          <p:cNvSpPr>
            <a:spLocks noGrp="1"/>
          </p:cNvSpPr>
          <p:nvPr>
            <p:ph sz="half" idx="1"/>
          </p:nvPr>
        </p:nvSpPr>
        <p:spPr>
          <a:xfrm>
            <a:off x="5938493" y="1561513"/>
            <a:ext cx="4878389" cy="4077289"/>
          </a:xfrm>
        </p:spPr>
        <p:txBody>
          <a:bodyPr>
            <a:noAutofit/>
          </a:bodyPr>
          <a:lstStyle/>
          <a:p>
            <a:pPr marL="0" indent="0">
              <a:buNone/>
            </a:pPr>
            <a:r>
              <a:rPr lang="en-US" dirty="0"/>
              <a:t>The interaction framework refers to the conceptual model or structure that helps designers and researchers understand and analyze the various components involved in human-computer interactions. It provides a systematic way of thinking about how users interact with technology and how to design interfaces that support effective and efficient interactions. </a:t>
            </a:r>
            <a:endParaRPr lang="en-US" dirty="0"/>
          </a:p>
        </p:txBody>
      </p:sp>
      <p:pic>
        <p:nvPicPr>
          <p:cNvPr id="6" name="Content Placeholder 5"/>
          <p:cNvPicPr>
            <a:picLocks noGrp="1" noChangeAspect="1"/>
          </p:cNvPicPr>
          <p:nvPr>
            <p:ph sz="half" idx="2"/>
          </p:nvPr>
        </p:nvPicPr>
        <p:blipFill>
          <a:blip r:embed="rId1"/>
          <a:stretch>
            <a:fillRect/>
          </a:stretch>
        </p:blipFill>
        <p:spPr>
          <a:xfrm>
            <a:off x="1141413" y="2576392"/>
            <a:ext cx="3672963" cy="3205430"/>
          </a:xfrm>
        </p:spPr>
      </p:pic>
      <p:sp>
        <p:nvSpPr>
          <p:cNvPr id="7" name="Title 1"/>
          <p:cNvSpPr txBox="1"/>
          <p:nvPr/>
        </p:nvSpPr>
        <p:spPr>
          <a:xfrm>
            <a:off x="1052963" y="1561513"/>
            <a:ext cx="4323472" cy="971131"/>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sz="2000" dirty="0"/>
              <a:t>key components of interaction framework</a:t>
            </a:r>
            <a:endParaRPr lang="en-US" sz="2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746048"/>
          </a:xfrm>
        </p:spPr>
        <p:txBody>
          <a:bodyPr>
            <a:normAutofit fontScale="90000"/>
          </a:bodyPr>
          <a:lstStyle/>
          <a:p>
            <a:r>
              <a:rPr lang="en-GB" altLang="en-US" sz="3600" dirty="0"/>
              <a:t>Ergonomics</a:t>
            </a:r>
            <a:br>
              <a:rPr lang="en-GB" altLang="en-US" sz="3600" dirty="0"/>
            </a:br>
            <a:endParaRPr lang="en-US" dirty="0"/>
          </a:p>
        </p:txBody>
      </p:sp>
      <p:sp>
        <p:nvSpPr>
          <p:cNvPr id="3" name="Content Placeholder 2"/>
          <p:cNvSpPr>
            <a:spLocks noGrp="1"/>
          </p:cNvSpPr>
          <p:nvPr>
            <p:ph sz="half" idx="1"/>
          </p:nvPr>
        </p:nvSpPr>
        <p:spPr>
          <a:xfrm>
            <a:off x="1619710" y="1466557"/>
            <a:ext cx="7327341" cy="1473592"/>
          </a:xfrm>
        </p:spPr>
        <p:txBody>
          <a:bodyPr>
            <a:normAutofit fontScale="92500" lnSpcReduction="10000"/>
          </a:bodyPr>
          <a:lstStyle/>
          <a:p>
            <a:pPr marL="0" indent="0">
              <a:buNone/>
            </a:pPr>
            <a:r>
              <a:rPr lang="en-US" sz="2100" b="1" dirty="0"/>
              <a:t>Physical Environment of Interaction</a:t>
            </a:r>
            <a:r>
              <a:rPr lang="en-US" sz="2000" dirty="0"/>
              <a:t>: Think about where people use computers. Make sure the space is comfortable, well-lit, not too noisy, and has ergonomic furniture (chairs, desks) to prevent physical discomfort.</a:t>
            </a:r>
            <a:endParaRPr lang="en-US" sz="2000" dirty="0"/>
          </a:p>
        </p:txBody>
      </p:sp>
      <p:sp>
        <p:nvSpPr>
          <p:cNvPr id="4" name="Content Placeholder 3"/>
          <p:cNvSpPr>
            <a:spLocks noGrp="1"/>
          </p:cNvSpPr>
          <p:nvPr>
            <p:ph sz="half" idx="2"/>
          </p:nvPr>
        </p:nvSpPr>
        <p:spPr>
          <a:xfrm>
            <a:off x="1619710" y="2620109"/>
            <a:ext cx="7614139" cy="2067950"/>
          </a:xfrm>
        </p:spPr>
        <p:txBody>
          <a:bodyPr>
            <a:normAutofit fontScale="92500" lnSpcReduction="10000"/>
          </a:bodyPr>
          <a:lstStyle/>
          <a:p>
            <a:pPr marL="0" indent="0">
              <a:buNone/>
            </a:pPr>
            <a:r>
              <a:rPr lang="en-US" sz="2100" b="1" dirty="0"/>
              <a:t>Health Issues</a:t>
            </a:r>
            <a:r>
              <a:rPr lang="en-US" sz="2100" dirty="0"/>
              <a:t>: Using computers for a long time can lead to health problems. Designers should consider:</a:t>
            </a:r>
            <a:endParaRPr lang="en-US" sz="2100" dirty="0"/>
          </a:p>
          <a:p>
            <a:r>
              <a:rPr lang="en-US" sz="2100" dirty="0"/>
              <a:t> Eye Health</a:t>
            </a:r>
            <a:endParaRPr lang="en-US" sz="2100" dirty="0"/>
          </a:p>
          <a:p>
            <a:r>
              <a:rPr lang="en-US" sz="2100" dirty="0"/>
              <a:t>Physical Strain</a:t>
            </a:r>
            <a:endParaRPr lang="en-US" sz="2100" dirty="0"/>
          </a:p>
          <a:p>
            <a:r>
              <a:rPr lang="en-US" sz="2100" dirty="0"/>
              <a:t> Avoiding Sitting Too Much</a:t>
            </a:r>
            <a:endParaRPr lang="en-US" dirty="0"/>
          </a:p>
        </p:txBody>
      </p:sp>
      <p:sp>
        <p:nvSpPr>
          <p:cNvPr id="5" name="Content Placeholder 3"/>
          <p:cNvSpPr txBox="1"/>
          <p:nvPr/>
        </p:nvSpPr>
        <p:spPr>
          <a:xfrm>
            <a:off x="1619710" y="4688059"/>
            <a:ext cx="7614139" cy="1962443"/>
          </a:xfrm>
          <a:prstGeom prst="rect">
            <a:avLst/>
          </a:prstGeom>
        </p:spPr>
        <p:txBody>
          <a:bodyPr vert="horz" lIns="91440" tIns="45720" rIns="91440" bIns="45720" rtlCol="0">
            <a:normAutofit fontScale="62500" lnSpcReduction="20000"/>
          </a:bodyPr>
          <a:lstStyle>
            <a:lvl1pPr marL="228600" indent="-228600" algn="l" defTabSz="914400" rtl="0" eaLnBrk="1" latinLnBrk="0" hangingPunct="1">
              <a:lnSpc>
                <a:spcPct val="120000"/>
              </a:lnSpc>
              <a:spcBef>
                <a:spcPts val="1000"/>
              </a:spcBef>
              <a:buSzPct val="125000"/>
              <a:buFont typeface="Arial" panose="0208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8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8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8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8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8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8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8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80604020202020204" pitchFamily="34" charset="0"/>
              <a:buChar char="•"/>
              <a:defRPr sz="1400" kern="1200">
                <a:solidFill>
                  <a:schemeClr val="tx1"/>
                </a:solidFill>
                <a:latin typeface="+mn-lt"/>
                <a:ea typeface="+mn-ea"/>
                <a:cs typeface="+mn-cs"/>
              </a:defRPr>
            </a:lvl9pPr>
          </a:lstStyle>
          <a:p>
            <a:pPr marL="0" indent="0">
              <a:buFont typeface="Arial" panose="02080604020202020204" pitchFamily="34" charset="0"/>
              <a:buNone/>
            </a:pPr>
            <a:r>
              <a:rPr lang="en-US" sz="3200" b="1" dirty="0"/>
              <a:t>The Use of Color  </a:t>
            </a:r>
            <a:r>
              <a:rPr lang="en-US" sz="2600" dirty="0"/>
              <a:t>Choose colors wisely in interface design:</a:t>
            </a:r>
            <a:endParaRPr lang="en-US" sz="2600" dirty="0"/>
          </a:p>
          <a:p>
            <a:r>
              <a:rPr lang="en-US" sz="2600" dirty="0"/>
              <a:t> Contrast</a:t>
            </a:r>
            <a:endParaRPr lang="en-US" sz="2600" dirty="0"/>
          </a:p>
          <a:p>
            <a:r>
              <a:rPr lang="en-US" sz="2600" dirty="0"/>
              <a:t> Color Coding</a:t>
            </a:r>
            <a:endParaRPr lang="en-US" sz="2600" dirty="0"/>
          </a:p>
          <a:p>
            <a:r>
              <a:rPr lang="en-US" sz="2600" dirty="0"/>
              <a:t>Avoid Eye Fatigue</a:t>
            </a:r>
            <a:endParaRPr lang="en-US" sz="2600" dirty="0"/>
          </a:p>
          <a:p>
            <a:r>
              <a:rPr lang="en-US" sz="2600" dirty="0"/>
              <a:t>Emotional Impact:</a:t>
            </a:r>
            <a:endParaRPr lang="en-US" sz="2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sz="3600" dirty="0"/>
              <a:t>Command line interface </a:t>
            </a:r>
            <a:br>
              <a:rPr lang="en-GB" altLang="en-US" sz="3600" dirty="0"/>
            </a:br>
            <a:endParaRPr lang="en-US" dirty="0"/>
          </a:p>
        </p:txBody>
      </p:sp>
      <p:sp>
        <p:nvSpPr>
          <p:cNvPr id="3" name="Content Placeholder 2"/>
          <p:cNvSpPr>
            <a:spLocks noGrp="1"/>
          </p:cNvSpPr>
          <p:nvPr>
            <p:ph sz="half" idx="1"/>
          </p:nvPr>
        </p:nvSpPr>
        <p:spPr/>
        <p:txBody>
          <a:bodyPr/>
          <a:lstStyle/>
          <a:p>
            <a:pPr marL="0" indent="0">
              <a:buNone/>
            </a:pPr>
            <a:r>
              <a:rPr lang="en-US" dirty="0"/>
              <a:t>Command line interface:</a:t>
            </a:r>
            <a:endParaRPr lang="en-US" dirty="0"/>
          </a:p>
          <a:p>
            <a:pPr marL="0" indent="0">
              <a:buNone/>
            </a:pPr>
            <a:r>
              <a:rPr lang="en-US" dirty="0"/>
              <a:t>Here users interact with a computer or software by typing commands in a text format. This involves entering specific instructions or requests, and the system responds with text-based outputs.</a:t>
            </a:r>
            <a:endParaRPr lang="en-US" dirty="0"/>
          </a:p>
        </p:txBody>
      </p:sp>
      <p:pic>
        <p:nvPicPr>
          <p:cNvPr id="6" name="Content Placeholder 5"/>
          <p:cNvPicPr>
            <a:picLocks noGrp="1" noChangeAspect="1"/>
          </p:cNvPicPr>
          <p:nvPr>
            <p:ph sz="half" idx="2"/>
          </p:nvPr>
        </p:nvPicPr>
        <p:blipFill>
          <a:blip r:embed="rId1"/>
          <a:stretch>
            <a:fillRect/>
          </a:stretch>
        </p:blipFill>
        <p:spPr>
          <a:xfrm>
            <a:off x="6532099" y="2249486"/>
            <a:ext cx="3947319" cy="2833481"/>
          </a:xfr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703845"/>
          </a:xfrm>
        </p:spPr>
        <p:txBody>
          <a:bodyPr>
            <a:normAutofit fontScale="90000"/>
          </a:bodyPr>
          <a:lstStyle/>
          <a:p>
            <a:r>
              <a:rPr lang="en-GB" altLang="en-US" sz="3600" b="1" dirty="0"/>
              <a:t>WIMP Interface</a:t>
            </a:r>
            <a:br>
              <a:rPr lang="en-GB" altLang="en-US" sz="3600" b="1" dirty="0"/>
            </a:br>
            <a:endParaRPr lang="en-US" b="1" dirty="0"/>
          </a:p>
        </p:txBody>
      </p:sp>
      <p:sp>
        <p:nvSpPr>
          <p:cNvPr id="3" name="Content Placeholder 2"/>
          <p:cNvSpPr>
            <a:spLocks noGrp="1"/>
          </p:cNvSpPr>
          <p:nvPr>
            <p:ph sz="half" idx="1"/>
          </p:nvPr>
        </p:nvSpPr>
        <p:spPr>
          <a:xfrm>
            <a:off x="1141409" y="1181686"/>
            <a:ext cx="7636831" cy="4609515"/>
          </a:xfrm>
        </p:spPr>
        <p:txBody>
          <a:bodyPr>
            <a:normAutofit fontScale="85000" lnSpcReduction="10000"/>
          </a:bodyPr>
          <a:lstStyle/>
          <a:p>
            <a:pPr marL="0" indent="0">
              <a:buNone/>
            </a:pPr>
            <a:r>
              <a:rPr lang="en-US" b="1" u="sng" dirty="0"/>
              <a:t>WIMP</a:t>
            </a:r>
            <a:r>
              <a:rPr lang="en-US" dirty="0"/>
              <a:t> stands for "Windows, Icons, Menus, Pointer," and it's a way computers look and work on screens. Here's what each part does:</a:t>
            </a:r>
            <a:endParaRPr lang="en-US" dirty="0"/>
          </a:p>
          <a:p>
            <a:pPr marL="0" indent="0">
              <a:buNone/>
            </a:pPr>
            <a:r>
              <a:rPr lang="en-US" dirty="0"/>
              <a:t> </a:t>
            </a:r>
            <a:r>
              <a:rPr lang="en-US" b="1" dirty="0"/>
              <a:t>Windows</a:t>
            </a:r>
            <a:r>
              <a:rPr lang="en-US" dirty="0"/>
              <a:t>: Think of your screen like a bunch of moveable and resizable boxes. Each box is a window that holds a specific app or information.</a:t>
            </a:r>
            <a:endParaRPr lang="en-US" dirty="0"/>
          </a:p>
          <a:p>
            <a:pPr marL="0" indent="0">
              <a:buNone/>
            </a:pPr>
            <a:r>
              <a:rPr lang="en-US" dirty="0"/>
              <a:t> </a:t>
            </a:r>
            <a:r>
              <a:rPr lang="en-US" b="1" dirty="0"/>
              <a:t>Icons</a:t>
            </a:r>
            <a:r>
              <a:rPr lang="en-US" dirty="0"/>
              <a:t>: Icons are small pictures representing files, folders, or apps. You can open files or start apps by clicking or tapping on these little pictures.</a:t>
            </a:r>
            <a:endParaRPr lang="en-US" dirty="0"/>
          </a:p>
          <a:p>
            <a:pPr marL="0" indent="0">
              <a:buNone/>
            </a:pPr>
            <a:r>
              <a:rPr lang="en-US" dirty="0"/>
              <a:t> </a:t>
            </a:r>
            <a:r>
              <a:rPr lang="en-US" b="1" dirty="0"/>
              <a:t>Menus</a:t>
            </a:r>
            <a:r>
              <a:rPr lang="en-US" dirty="0"/>
              <a:t>: Menus are like lists of choices. When you click on a certain spot, a list of options pops up, usually at the top of a window or the screen. It helps you find and use different functions and settings. </a:t>
            </a:r>
            <a:endParaRPr lang="en-US" dirty="0"/>
          </a:p>
          <a:p>
            <a:pPr marL="0" indent="0">
              <a:buNone/>
            </a:pPr>
            <a:r>
              <a:rPr lang="en-US" b="1" dirty="0"/>
              <a:t>Pointer</a:t>
            </a:r>
            <a:r>
              <a:rPr lang="en-US" dirty="0"/>
              <a:t>: The pointer is the arrow or symbol on your screen. You control it with a mouse or touchpad. To interact with the computer, you move the pointer and click on things</a:t>
            </a:r>
            <a:endParaRPr lang="en-US" dirty="0"/>
          </a:p>
        </p:txBody>
      </p:sp>
      <p:sp>
        <p:nvSpPr>
          <p:cNvPr id="8" name="Content Placeholder 7"/>
          <p:cNvSpPr>
            <a:spLocks noGrp="1"/>
          </p:cNvSpPr>
          <p:nvPr>
            <p:ph sz="half" idx="2"/>
          </p:nvPr>
        </p:nvSpPr>
        <p:spPr/>
        <p:txBody>
          <a:bodyPr/>
          <a:lstStyle/>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Content Placeholder 3"/>
          <p:cNvSpPr>
            <a:spLocks noGrp="1"/>
          </p:cNvSpPr>
          <p:nvPr>
            <p:ph sz="half" idx="2"/>
          </p:nvPr>
        </p:nvSpPr>
        <p:spPr/>
        <p:txBody>
          <a:bodyPr/>
          <a:lstStyle/>
          <a:p>
            <a:endParaRPr lang="en-US"/>
          </a:p>
        </p:txBody>
      </p:sp>
      <p:pic>
        <p:nvPicPr>
          <p:cNvPr id="5" name="Content Placeholder 5"/>
          <p:cNvPicPr>
            <a:picLocks noGrp="1" noChangeAspect="1"/>
          </p:cNvPicPr>
          <p:nvPr>
            <p:ph sz="half" idx="1"/>
          </p:nvPr>
        </p:nvPicPr>
        <p:blipFill>
          <a:blip r:embed="rId1"/>
          <a:stretch>
            <a:fillRect/>
          </a:stretch>
        </p:blipFill>
        <p:spPr>
          <a:xfrm>
            <a:off x="1392701" y="1066800"/>
            <a:ext cx="9654709" cy="4441306"/>
          </a:xfr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fillRect/>
          </a:stretch>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 design</Template>
  <TotalTime>0</TotalTime>
  <Words>3819</Words>
  <Application>WPS Presentation</Application>
  <PresentationFormat>Widescreen</PresentationFormat>
  <Paragraphs>72</Paragraphs>
  <Slides>12</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12</vt:i4>
      </vt:variant>
    </vt:vector>
  </HeadingPairs>
  <TitlesOfParts>
    <vt:vector size="26" baseType="lpstr">
      <vt:lpstr>Arial</vt:lpstr>
      <vt:lpstr>SimSun</vt:lpstr>
      <vt:lpstr>Wingdings</vt:lpstr>
      <vt:lpstr>Nimbus Roman No9 L</vt:lpstr>
      <vt:lpstr>Trebuchet MS</vt:lpstr>
      <vt:lpstr>Tw Cen MT</vt:lpstr>
      <vt:lpstr>Quicksand Light</vt:lpstr>
      <vt:lpstr>Microsoft YaHei</vt:lpstr>
      <vt:lpstr>Droid Sans Fallback</vt:lpstr>
      <vt:lpstr>Arial Unicode MS</vt:lpstr>
      <vt:lpstr>Calibri</vt:lpstr>
      <vt:lpstr>DejaVu Sans</vt:lpstr>
      <vt:lpstr>Söhne</vt:lpstr>
      <vt:lpstr>Circuit</vt:lpstr>
      <vt:lpstr>THE INTERACTION</vt:lpstr>
      <vt:lpstr>PowerPoint 演示文稿</vt:lpstr>
      <vt:lpstr>The term of interaction</vt:lpstr>
      <vt:lpstr>Execution evaluation cycle </vt:lpstr>
      <vt:lpstr>The interaction framework </vt:lpstr>
      <vt:lpstr>Ergonomics </vt:lpstr>
      <vt:lpstr>Command line interface  </vt:lpstr>
      <vt:lpstr>WIMP Interface </vt:lpstr>
      <vt:lpstr>PowerPoint 演示文稿</vt:lpstr>
      <vt:lpstr>  Query dialog </vt:lpstr>
      <vt:lpstr>Natural language</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INTERACTION</dc:title>
  <dc:creator>bad man</dc:creator>
  <cp:lastModifiedBy>enoch</cp:lastModifiedBy>
  <cp:revision>6</cp:revision>
  <dcterms:created xsi:type="dcterms:W3CDTF">2023-12-13T04:36:44Z</dcterms:created>
  <dcterms:modified xsi:type="dcterms:W3CDTF">2023-12-13T04:36:44Z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
  </property>
  <property fmtid="{D5CDD505-2E9C-101B-9397-08002B2CF9AE}" pid="4" name="KSOProductBuildVer">
    <vt:lpwstr>1033-11.1.0.11711</vt:lpwstr>
  </property>
</Properties>
</file>